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1" r:id="rId14"/>
    <p:sldId id="272" r:id="rId15"/>
    <p:sldId id="273" r:id="rId16"/>
    <p:sldId id="274" r:id="rId17"/>
    <p:sldId id="275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8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9F563F3-D4F7-4E2B-BB6E-A1D854788B4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DB8574F-62DA-42C8-9593-3DABE8465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Manovikas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Charitable Trust at 20 Yrs</a:t>
            </a:r>
            <a:endParaRPr lang="en-US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48000"/>
            <a:ext cx="6629400" cy="259080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 descr="C:\Users\admin\Desktop\MVS\Monovikash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276600"/>
            <a:ext cx="2514600" cy="2246312"/>
          </a:xfrm>
          <a:prstGeom prst="rect">
            <a:avLst/>
          </a:prstGeom>
          <a:noFill/>
        </p:spPr>
      </p:pic>
      <p:pic>
        <p:nvPicPr>
          <p:cNvPr id="1027" name="Picture 3" descr="C:\Users\admin\Desktop\MVS\vvvvvv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048000"/>
            <a:ext cx="3542529" cy="2963863"/>
          </a:xfrm>
          <a:prstGeom prst="rect">
            <a:avLst/>
          </a:prstGeom>
          <a:noFill/>
        </p:spPr>
      </p:pic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135563"/>
          </a:xfrm>
        </p:spPr>
        <p:txBody>
          <a:bodyPr/>
          <a:lstStyle/>
          <a:p>
            <a:r>
              <a:rPr lang="en-US" dirty="0" smtClean="0"/>
              <a:t>Overall budget of </a:t>
            </a:r>
            <a:r>
              <a:rPr lang="en-US" dirty="0" err="1" smtClean="0"/>
              <a:t>organisation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Approx 45 Lac / year.</a:t>
            </a:r>
          </a:p>
          <a:p>
            <a:r>
              <a:rPr lang="en-US" dirty="0" smtClean="0"/>
              <a:t>Overall Government grants 23 Lac</a:t>
            </a:r>
          </a:p>
          <a:p>
            <a:r>
              <a:rPr lang="en-US" dirty="0" smtClean="0"/>
              <a:t>Overall user fees</a:t>
            </a:r>
            <a:r>
              <a:rPr lang="en-US" dirty="0"/>
              <a:t> </a:t>
            </a:r>
            <a:r>
              <a:rPr lang="en-US" dirty="0" smtClean="0"/>
              <a:t>– Bus Fees – 2 Lac</a:t>
            </a:r>
          </a:p>
          <a:p>
            <a:r>
              <a:rPr lang="en-US" dirty="0" smtClean="0"/>
              <a:t>Total </a:t>
            </a:r>
            <a:r>
              <a:rPr lang="en-US" smtClean="0"/>
              <a:t>Annual Deficit 20 </a:t>
            </a:r>
            <a:r>
              <a:rPr lang="en-US" dirty="0" smtClean="0"/>
              <a:t>Lac / year.</a:t>
            </a:r>
          </a:p>
          <a:p>
            <a:r>
              <a:rPr lang="en-US" dirty="0" smtClean="0"/>
              <a:t>Total Donation Received last 3 years – 10 – 15 Lac / year</a:t>
            </a:r>
          </a:p>
          <a:p>
            <a:r>
              <a:rPr lang="en-US" dirty="0" smtClean="0"/>
              <a:t>Net Loss covered by trustees variable 5 – 7 Lac per year.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Overall Budget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Improved </a:t>
            </a:r>
            <a:r>
              <a:rPr lang="en-US" dirty="0" err="1" smtClean="0"/>
              <a:t>Goshala</a:t>
            </a:r>
            <a:r>
              <a:rPr lang="en-US" dirty="0" smtClean="0"/>
              <a:t> – 5 Lac</a:t>
            </a:r>
          </a:p>
          <a:p>
            <a:r>
              <a:rPr lang="en-US" dirty="0" smtClean="0"/>
              <a:t>Improved Workshop – 10 -15 Lac</a:t>
            </a:r>
          </a:p>
          <a:p>
            <a:r>
              <a:rPr lang="en-US" dirty="0" smtClean="0"/>
              <a:t>According to </a:t>
            </a:r>
            <a:r>
              <a:rPr lang="en-US" dirty="0" err="1" smtClean="0"/>
              <a:t>availabilityof</a:t>
            </a:r>
            <a:r>
              <a:rPr lang="en-US" dirty="0" smtClean="0"/>
              <a:t> funds.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         Projected expenses</a:t>
            </a:r>
            <a:br>
              <a:rPr lang="en-US" dirty="0" smtClean="0">
                <a:solidFill>
                  <a:schemeClr val="tx1"/>
                </a:solidFill>
                <a:latin typeface="Algerian" pitchFamily="82" charset="0"/>
              </a:rPr>
            </a:b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                 (Planned)</a:t>
            </a:r>
            <a:endParaRPr lang="en-US" dirty="0">
              <a:solidFill>
                <a:schemeClr val="tx1"/>
              </a:solidFill>
              <a:latin typeface="Algerian" pitchFamily="82" charset="0"/>
            </a:endParaRPr>
          </a:p>
        </p:txBody>
      </p:sp>
      <p:pic>
        <p:nvPicPr>
          <p:cNvPr id="2050" name="Picture 2" descr="C:\Users\admin\Desktop\MVS\activi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048000"/>
            <a:ext cx="4276887" cy="3570726"/>
          </a:xfrm>
          <a:prstGeom prst="rect">
            <a:avLst/>
          </a:prstGeom>
          <a:noFill/>
        </p:spPr>
      </p:pic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4788091"/>
          </a:xfrm>
        </p:spPr>
        <p:txBody>
          <a:bodyPr/>
          <a:lstStyle/>
          <a:p>
            <a:r>
              <a:rPr lang="en-US" dirty="0" smtClean="0"/>
              <a:t>Established on 20</a:t>
            </a:r>
            <a:r>
              <a:rPr lang="en-US" baseline="30000" dirty="0" smtClean="0"/>
              <a:t>th</a:t>
            </a:r>
            <a:r>
              <a:rPr lang="en-US" dirty="0" smtClean="0"/>
              <a:t> October, 1996.</a:t>
            </a:r>
          </a:p>
          <a:p>
            <a:r>
              <a:rPr lang="en-US" dirty="0" smtClean="0"/>
              <a:t>Children prepared first </a:t>
            </a:r>
            <a:r>
              <a:rPr lang="en-US" dirty="0" err="1" smtClean="0"/>
              <a:t>rakhi</a:t>
            </a:r>
            <a:r>
              <a:rPr lang="en-US" dirty="0" smtClean="0"/>
              <a:t> and we sold approx. 100 </a:t>
            </a:r>
            <a:r>
              <a:rPr lang="en-US" dirty="0" err="1" smtClean="0"/>
              <a:t>rakhi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1998 </a:t>
            </a:r>
            <a:r>
              <a:rPr lang="en-US" dirty="0" err="1" smtClean="0"/>
              <a:t>Diwali</a:t>
            </a:r>
            <a:r>
              <a:rPr lang="en-US" dirty="0" smtClean="0"/>
              <a:t> sold cards children participated in Local School Competition </a:t>
            </a:r>
            <a:r>
              <a:rPr lang="en-US" dirty="0" err="1" smtClean="0"/>
              <a:t>runing</a:t>
            </a:r>
            <a:r>
              <a:rPr lang="en-US" dirty="0" smtClean="0"/>
              <a:t> did not get any medal.</a:t>
            </a:r>
          </a:p>
          <a:p>
            <a:r>
              <a:rPr lang="en-US" dirty="0" smtClean="0"/>
              <a:t>In June 1999, started Deaf &amp; Dumb School.</a:t>
            </a:r>
          </a:p>
          <a:p>
            <a:r>
              <a:rPr lang="en-US" dirty="0" smtClean="0"/>
              <a:t>In the year 2000 we started Karate training for students.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u="sng" dirty="0" smtClean="0">
                <a:solidFill>
                  <a:schemeClr val="tx1"/>
                </a:solidFill>
                <a:effectLst/>
                <a:latin typeface="Algerian" pitchFamily="82" charset="0"/>
              </a:rPr>
              <a:t>Land - Mark  </a:t>
            </a:r>
            <a:r>
              <a:rPr lang="en-US" b="0" u="sng" dirty="0" err="1" smtClean="0">
                <a:solidFill>
                  <a:schemeClr val="tx1"/>
                </a:solidFill>
                <a:effectLst/>
                <a:latin typeface="Algerian" pitchFamily="82" charset="0"/>
              </a:rPr>
              <a:t>Manovikas</a:t>
            </a:r>
            <a:endParaRPr lang="en-US" b="0" u="sng" dirty="0">
              <a:solidFill>
                <a:schemeClr val="tx1"/>
              </a:solidFill>
              <a:effectLst/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19200"/>
            <a:ext cx="7848600" cy="4788091"/>
          </a:xfrm>
        </p:spPr>
        <p:txBody>
          <a:bodyPr/>
          <a:lstStyle/>
          <a:p>
            <a:r>
              <a:rPr lang="en-US" dirty="0" smtClean="0"/>
              <a:t>In 2001, first 8 – Green Belts to students. Sported workshop with door mat making, received donation of Land of </a:t>
            </a:r>
            <a:r>
              <a:rPr lang="en-US" dirty="0" err="1" smtClean="0"/>
              <a:t>Degam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2002 construction started at </a:t>
            </a:r>
            <a:r>
              <a:rPr lang="en-US" dirty="0" err="1" smtClean="0"/>
              <a:t>Degam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2003, helped Red – Cross, </a:t>
            </a:r>
            <a:r>
              <a:rPr lang="en-US" dirty="0" err="1" smtClean="0"/>
              <a:t>Silvassa</a:t>
            </a:r>
            <a:r>
              <a:rPr lang="en-US" dirty="0" smtClean="0"/>
              <a:t> to start school for disabled.</a:t>
            </a:r>
          </a:p>
          <a:p>
            <a:r>
              <a:rPr lang="en-US" dirty="0" smtClean="0"/>
              <a:t>In 2004, started </a:t>
            </a:r>
            <a:r>
              <a:rPr lang="en-US" dirty="0" err="1" smtClean="0"/>
              <a:t>Integrateg</a:t>
            </a:r>
            <a:r>
              <a:rPr lang="en-US" dirty="0" smtClean="0"/>
              <a:t> Education </a:t>
            </a:r>
            <a:r>
              <a:rPr lang="en-US" dirty="0" err="1" smtClean="0"/>
              <a:t>Programme</a:t>
            </a:r>
            <a:r>
              <a:rPr lang="en-US" dirty="0" smtClean="0"/>
              <a:t>. Out reach of </a:t>
            </a:r>
            <a:r>
              <a:rPr lang="en-US" dirty="0" err="1" smtClean="0"/>
              <a:t>Manovikas</a:t>
            </a:r>
            <a:r>
              <a:rPr lang="en-US" dirty="0" smtClean="0"/>
              <a:t> shifted to </a:t>
            </a:r>
            <a:r>
              <a:rPr lang="en-US" dirty="0" err="1" smtClean="0"/>
              <a:t>Degam</a:t>
            </a:r>
            <a:r>
              <a:rPr lang="en-US" dirty="0" smtClean="0"/>
              <a:t>. Started Hostel in rental premises.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15240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321491"/>
          </a:xfrm>
        </p:spPr>
        <p:txBody>
          <a:bodyPr/>
          <a:lstStyle/>
          <a:p>
            <a:r>
              <a:rPr lang="en-US" dirty="0" smtClean="0"/>
              <a:t>In 2005, started offset printing. Got medals in Yoga Competition at Bhavnagar.</a:t>
            </a:r>
          </a:p>
          <a:p>
            <a:r>
              <a:rPr lang="en-US" dirty="0" smtClean="0"/>
              <a:t>In 2006, participated in Delhi </a:t>
            </a:r>
            <a:r>
              <a:rPr lang="en-US" dirty="0" err="1" smtClean="0"/>
              <a:t>Haat</a:t>
            </a:r>
            <a:r>
              <a:rPr lang="en-US" dirty="0" smtClean="0"/>
              <a:t>, with Vocational Training </a:t>
            </a:r>
            <a:r>
              <a:rPr lang="en-US" dirty="0" err="1" smtClean="0"/>
              <a:t>Programme</a:t>
            </a:r>
            <a:r>
              <a:rPr lang="en-US" dirty="0" smtClean="0"/>
              <a:t> Artificial </a:t>
            </a:r>
            <a:r>
              <a:rPr lang="en-US" dirty="0" err="1" smtClean="0"/>
              <a:t>Jewellery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2007, received Award of </a:t>
            </a:r>
            <a:r>
              <a:rPr lang="en-US" dirty="0" err="1" smtClean="0"/>
              <a:t>Exellence</a:t>
            </a:r>
            <a:r>
              <a:rPr lang="en-US" dirty="0" smtClean="0"/>
              <a:t> from Government; first Black – Belt </a:t>
            </a:r>
            <a:r>
              <a:rPr lang="en-US" dirty="0" err="1" smtClean="0"/>
              <a:t>Srimanth</a:t>
            </a:r>
            <a:r>
              <a:rPr lang="en-US" dirty="0" smtClean="0"/>
              <a:t> Bal.</a:t>
            </a:r>
          </a:p>
          <a:p>
            <a:r>
              <a:rPr lang="en-US" dirty="0" smtClean="0"/>
              <a:t>In 2008, started with collecting medals in Special Olympics, </a:t>
            </a:r>
            <a:r>
              <a:rPr lang="en-US" dirty="0" err="1" smtClean="0"/>
              <a:t>Valsad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2010 started our own cowshed. Animal Husbandry training for students.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flipH="1">
            <a:off x="9144000" y="609600"/>
            <a:ext cx="1524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304800"/>
            <a:ext cx="8534400" cy="5702491"/>
          </a:xfrm>
        </p:spPr>
        <p:txBody>
          <a:bodyPr/>
          <a:lstStyle/>
          <a:p>
            <a:r>
              <a:rPr lang="en-US" dirty="0" smtClean="0"/>
              <a:t>In 2011, President </a:t>
            </a:r>
            <a:r>
              <a:rPr lang="en-US" dirty="0" err="1" smtClean="0"/>
              <a:t>Manovikas</a:t>
            </a:r>
            <a:r>
              <a:rPr lang="en-US" dirty="0" smtClean="0"/>
              <a:t> Invited to Board of Arunim Association for </a:t>
            </a:r>
            <a:r>
              <a:rPr lang="en-US" dirty="0" err="1" smtClean="0"/>
              <a:t>Rehabitition</a:t>
            </a:r>
            <a:r>
              <a:rPr lang="en-US" dirty="0" smtClean="0"/>
              <a:t> under National Trust Initiative to marketing.</a:t>
            </a:r>
          </a:p>
          <a:p>
            <a:r>
              <a:rPr lang="en-US" dirty="0" smtClean="0"/>
              <a:t>In 2012, started sewing with 5 – sewing machines in Vocational Training. First three students employed by factory.</a:t>
            </a:r>
          </a:p>
          <a:p>
            <a:r>
              <a:rPr lang="en-US" dirty="0" smtClean="0"/>
              <a:t>In 2013, On 30</a:t>
            </a:r>
            <a:r>
              <a:rPr lang="en-US" baseline="30000" dirty="0" smtClean="0"/>
              <a:t>th</a:t>
            </a:r>
            <a:r>
              <a:rPr lang="en-US" dirty="0" smtClean="0"/>
              <a:t> October, 2013, </a:t>
            </a:r>
            <a:r>
              <a:rPr lang="en-US" dirty="0" err="1" smtClean="0"/>
              <a:t>Pankaj</a:t>
            </a:r>
            <a:r>
              <a:rPr lang="en-US" dirty="0" smtClean="0"/>
              <a:t> </a:t>
            </a:r>
            <a:r>
              <a:rPr lang="en-US" dirty="0" err="1" smtClean="0"/>
              <a:t>Udas</a:t>
            </a:r>
            <a:r>
              <a:rPr lang="en-US" dirty="0" smtClean="0"/>
              <a:t> </a:t>
            </a:r>
            <a:r>
              <a:rPr lang="en-US" dirty="0" err="1" smtClean="0"/>
              <a:t>Programme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2014, started construction of new building.</a:t>
            </a:r>
          </a:p>
          <a:p>
            <a:r>
              <a:rPr lang="en-US" dirty="0" smtClean="0"/>
              <a:t>In 2014, seven students were employed in </a:t>
            </a:r>
            <a:r>
              <a:rPr lang="en-US" dirty="0" err="1" smtClean="0"/>
              <a:t>Welspun</a:t>
            </a:r>
            <a:r>
              <a:rPr lang="en-US" dirty="0" smtClean="0"/>
              <a:t> Terry Towels for sewing.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flipH="1" flipV="1">
            <a:off x="8686800" y="0"/>
            <a:ext cx="76200" cy="2746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609600"/>
            <a:ext cx="8382000" cy="539769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From 2014, started playing Cricket on 3</a:t>
            </a:r>
            <a:r>
              <a:rPr lang="en-US" baseline="30000" dirty="0" smtClean="0"/>
              <a:t>rd</a:t>
            </a:r>
            <a:r>
              <a:rPr lang="en-US" dirty="0" smtClean="0"/>
              <a:t> December, World International Disabled Day, </a:t>
            </a:r>
            <a:r>
              <a:rPr lang="en-US" dirty="0" err="1" smtClean="0"/>
              <a:t>competiting</a:t>
            </a:r>
            <a:r>
              <a:rPr lang="en-US" dirty="0" smtClean="0"/>
              <a:t> with normal people.</a:t>
            </a:r>
          </a:p>
          <a:p>
            <a:r>
              <a:rPr lang="en-US" dirty="0" smtClean="0"/>
              <a:t>In 2015, completed Dining – Hall and 1</a:t>
            </a:r>
            <a:r>
              <a:rPr lang="en-US" baseline="30000" dirty="0" smtClean="0"/>
              <a:t>st</a:t>
            </a:r>
            <a:r>
              <a:rPr lang="en-US" dirty="0" smtClean="0"/>
              <a:t> floor (R.M Desai School for Deaf &amp; Mute).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Srimanth</a:t>
            </a:r>
            <a:r>
              <a:rPr lang="en-US" dirty="0" smtClean="0"/>
              <a:t> Bal cerebral palsy student </a:t>
            </a:r>
            <a:r>
              <a:rPr lang="en-US" dirty="0" err="1" smtClean="0"/>
              <a:t>recognised</a:t>
            </a:r>
            <a:r>
              <a:rPr lang="en-US" dirty="0" smtClean="0"/>
              <a:t> for outstanding achievements (Black – Belt Karate) by Chief Minister.</a:t>
            </a:r>
          </a:p>
          <a:p>
            <a:r>
              <a:rPr lang="en-US" dirty="0" smtClean="0"/>
              <a:t>In year 2015, M.R students went to </a:t>
            </a:r>
            <a:r>
              <a:rPr lang="en-US" dirty="0" err="1" smtClean="0"/>
              <a:t>Akashvani</a:t>
            </a:r>
            <a:r>
              <a:rPr lang="en-US" dirty="0" smtClean="0"/>
              <a:t> Daman for </a:t>
            </a:r>
            <a:r>
              <a:rPr lang="en-US" dirty="0" err="1" smtClean="0"/>
              <a:t>Bhajan</a:t>
            </a:r>
            <a:r>
              <a:rPr lang="en-US" dirty="0" smtClean="0"/>
              <a:t> presentation.</a:t>
            </a:r>
          </a:p>
          <a:p>
            <a:r>
              <a:rPr lang="en-US" dirty="0" smtClean="0"/>
              <a:t>In 2016, again M.R students went to </a:t>
            </a:r>
            <a:r>
              <a:rPr lang="en-US" dirty="0" err="1" smtClean="0"/>
              <a:t>Akashvani</a:t>
            </a:r>
            <a:r>
              <a:rPr lang="en-US" dirty="0" smtClean="0"/>
              <a:t> Daman for </a:t>
            </a:r>
            <a:r>
              <a:rPr lang="en-US" dirty="0" err="1" smtClean="0"/>
              <a:t>Bhajan</a:t>
            </a:r>
            <a:r>
              <a:rPr lang="en-US" dirty="0" smtClean="0"/>
              <a:t> presentation with their </a:t>
            </a:r>
            <a:r>
              <a:rPr lang="en-US" dirty="0" err="1" smtClean="0"/>
              <a:t>Avinash</a:t>
            </a:r>
            <a:r>
              <a:rPr lang="en-US" dirty="0" smtClean="0"/>
              <a:t> Sir of Banaras </a:t>
            </a:r>
            <a:r>
              <a:rPr lang="en-US" dirty="0" err="1" smtClean="0"/>
              <a:t>Gharana</a:t>
            </a:r>
            <a:r>
              <a:rPr lang="en-US" dirty="0" smtClean="0"/>
              <a:t> .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9800" y="914400"/>
            <a:ext cx="4724400" cy="88423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2015, students participated in India’s Got Talent Competition Show.</a:t>
            </a:r>
          </a:p>
          <a:p>
            <a:r>
              <a:rPr lang="en-US" dirty="0" smtClean="0"/>
              <a:t>In 2015, World </a:t>
            </a:r>
            <a:r>
              <a:rPr lang="en-US" dirty="0" err="1" smtClean="0"/>
              <a:t>Guinesse</a:t>
            </a:r>
            <a:r>
              <a:rPr lang="en-US" dirty="0" smtClean="0"/>
              <a:t> Record was accepted for playing </a:t>
            </a:r>
            <a:r>
              <a:rPr lang="en-US" dirty="0" err="1" smtClean="0"/>
              <a:t>Garba</a:t>
            </a:r>
            <a:r>
              <a:rPr lang="en-US" dirty="0" smtClean="0"/>
              <a:t> 9 – nights between normal students &amp; </a:t>
            </a:r>
            <a:r>
              <a:rPr lang="en-US" dirty="0" err="1" smtClean="0"/>
              <a:t>Mukesh</a:t>
            </a:r>
            <a:r>
              <a:rPr lang="en-US" dirty="0" smtClean="0"/>
              <a:t> Sir of M.J Dance Academy.</a:t>
            </a:r>
          </a:p>
          <a:p>
            <a:r>
              <a:rPr lang="en-US" dirty="0" smtClean="0"/>
              <a:t>On 17</a:t>
            </a:r>
            <a:r>
              <a:rPr lang="en-US" baseline="30000" dirty="0" smtClean="0"/>
              <a:t>th</a:t>
            </a:r>
            <a:r>
              <a:rPr lang="en-US" dirty="0" smtClean="0"/>
              <a:t> September, 2016 a master piece of </a:t>
            </a:r>
            <a:r>
              <a:rPr lang="en-US" dirty="0" err="1" smtClean="0"/>
              <a:t>Rangoli</a:t>
            </a:r>
            <a:r>
              <a:rPr lang="en-US" dirty="0" smtClean="0"/>
              <a:t> of our Hon. P.M Mr. </a:t>
            </a:r>
            <a:r>
              <a:rPr lang="en-US" dirty="0" err="1" smtClean="0"/>
              <a:t>Narendra</a:t>
            </a:r>
            <a:r>
              <a:rPr lang="en-US" dirty="0" smtClean="0"/>
              <a:t> </a:t>
            </a:r>
            <a:r>
              <a:rPr lang="en-US" dirty="0" err="1" smtClean="0"/>
              <a:t>Modi</a:t>
            </a:r>
            <a:r>
              <a:rPr lang="en-US" dirty="0" smtClean="0"/>
              <a:t> by </a:t>
            </a:r>
            <a:r>
              <a:rPr lang="en-US" dirty="0" err="1" smtClean="0"/>
              <a:t>Prabhubhai</a:t>
            </a:r>
            <a:r>
              <a:rPr lang="en-US" smtClean="0"/>
              <a:t> Patel. </a:t>
            </a:r>
            <a:endParaRPr lang="en-US" dirty="0" smtClean="0"/>
          </a:p>
          <a:p>
            <a:r>
              <a:rPr lang="en-US" dirty="0" smtClean="0"/>
              <a:t>In 2016, </a:t>
            </a:r>
            <a:r>
              <a:rPr lang="en-US" dirty="0" err="1" smtClean="0"/>
              <a:t>Aizaz</a:t>
            </a:r>
            <a:r>
              <a:rPr lang="en-US" dirty="0" smtClean="0"/>
              <a:t> </a:t>
            </a:r>
            <a:r>
              <a:rPr lang="en-US" dirty="0" err="1" smtClean="0"/>
              <a:t>Shaikh</a:t>
            </a:r>
            <a:r>
              <a:rPr lang="en-US" dirty="0" smtClean="0"/>
              <a:t> M.R student selected in International Sports Olympic. Floor Ball event to be held at Vienna.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1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83163"/>
          </a:xfrm>
        </p:spPr>
        <p:txBody>
          <a:bodyPr/>
          <a:lstStyle/>
          <a:p>
            <a:r>
              <a:rPr lang="en-US" dirty="0" err="1" smtClean="0"/>
              <a:t>Manovikas</a:t>
            </a:r>
            <a:r>
              <a:rPr lang="en-US" dirty="0" smtClean="0"/>
              <a:t> </a:t>
            </a:r>
            <a:r>
              <a:rPr lang="en-US" dirty="0" err="1" smtClean="0"/>
              <a:t>Catersto</a:t>
            </a:r>
            <a:r>
              <a:rPr lang="en-US" dirty="0" smtClean="0"/>
              <a:t> disabled adults and children with all types and helps all the disabled people with special emphasis on M.R &amp; H.I</a:t>
            </a:r>
            <a:endParaRPr lang="en-US" dirty="0"/>
          </a:p>
        </p:txBody>
      </p:sp>
      <p:pic>
        <p:nvPicPr>
          <p:cNvPr id="2050" name="Picture 2" descr="C:\Users\admin\Desktop\MVS\IMG-20160126-WA00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3581400"/>
            <a:ext cx="5250541" cy="2590799"/>
          </a:xfrm>
          <a:prstGeom prst="rect">
            <a:avLst/>
          </a:prstGeom>
          <a:noFill/>
        </p:spPr>
      </p:pic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Manovikas</a:t>
            </a:r>
            <a:r>
              <a:rPr lang="en-US" dirty="0" smtClean="0"/>
              <a:t> Rotary </a:t>
            </a:r>
            <a:r>
              <a:rPr lang="en-US" dirty="0" err="1" smtClean="0"/>
              <a:t>Vishishta</a:t>
            </a:r>
            <a:r>
              <a:rPr lang="en-US" dirty="0" smtClean="0"/>
              <a:t> </a:t>
            </a:r>
            <a:r>
              <a:rPr lang="en-US" dirty="0" err="1" smtClean="0"/>
              <a:t>Prashala</a:t>
            </a:r>
            <a:r>
              <a:rPr lang="en-US" dirty="0" smtClean="0"/>
              <a:t> </a:t>
            </a:r>
          </a:p>
          <a:p>
            <a:r>
              <a:rPr lang="en-US" dirty="0" smtClean="0"/>
              <a:t>Established on 20</a:t>
            </a:r>
            <a:r>
              <a:rPr lang="en-US" baseline="30000" dirty="0" smtClean="0"/>
              <a:t>th</a:t>
            </a:r>
            <a:r>
              <a:rPr lang="en-US" dirty="0" smtClean="0"/>
              <a:t> October, 1996.</a:t>
            </a:r>
          </a:p>
          <a:p>
            <a:r>
              <a:rPr lang="en-US" dirty="0" smtClean="0"/>
              <a:t>Students – 78 children and 22 adults.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Mentally Retarded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admin\Desktop\MVS\IMG-20160124-WA00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3581400"/>
            <a:ext cx="4495800" cy="2819400"/>
          </a:xfrm>
          <a:prstGeom prst="rect">
            <a:avLst/>
          </a:prstGeom>
          <a:noFill/>
        </p:spPr>
      </p:pic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0" y="381000"/>
          <a:ext cx="7696200" cy="264795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62200"/>
                <a:gridCol w="1485900"/>
                <a:gridCol w="1924050"/>
                <a:gridCol w="1924050"/>
              </a:tblGrid>
              <a:tr h="66675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Boys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Girls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Hostel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44</a:t>
                      </a:r>
                      <a:endParaRPr lang="en-US" sz="2400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Day – Scholars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78</a:t>
                      </a:r>
                      <a:endParaRPr lang="en-US" sz="2400" dirty="0"/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122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" y="4572000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  </a:t>
            </a:r>
            <a:r>
              <a:rPr lang="en-US" sz="3200" b="1" dirty="0" smtClean="0"/>
              <a:t>22 M.R Adults are in Pre – Vocational Group.</a:t>
            </a:r>
            <a:endParaRPr lang="en-US" sz="3200" b="1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001000" cy="48307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Current Budget = 17 – 18 </a:t>
            </a:r>
            <a:r>
              <a:rPr lang="en-US" sz="3600" dirty="0"/>
              <a:t>L</a:t>
            </a:r>
            <a:r>
              <a:rPr lang="en-US" sz="3600" dirty="0" smtClean="0"/>
              <a:t>ac</a:t>
            </a:r>
          </a:p>
          <a:p>
            <a:r>
              <a:rPr lang="en-US" sz="3600" dirty="0" smtClean="0"/>
              <a:t>Government Grant = 5 – 6 Lac </a:t>
            </a:r>
          </a:p>
          <a:p>
            <a:r>
              <a:rPr lang="en-US" sz="3600" dirty="0" smtClean="0"/>
              <a:t>Technically 15 – 16 Lac is available but not delivered any time in last 10 yrs.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153400" cy="15240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latin typeface="Algerian" pitchFamily="82" charset="0"/>
              </a:rPr>
              <a:t>Budget</a:t>
            </a:r>
            <a:endParaRPr lang="en-US" sz="4800" dirty="0">
              <a:solidFill>
                <a:schemeClr val="tx1"/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Students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R.M Desai School for Deaf &amp; Mute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2438400"/>
          <a:ext cx="7391400" cy="26289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09800"/>
                <a:gridCol w="1485900"/>
                <a:gridCol w="1847850"/>
                <a:gridCol w="1847850"/>
              </a:tblGrid>
              <a:tr h="72390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Boys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Girls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Hostel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55</a:t>
                      </a:r>
                      <a:endParaRPr lang="en-US" sz="2400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Day – Scholar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89</a:t>
                      </a:r>
                      <a:endParaRPr lang="en-US" sz="2400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144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Budget = 20 – 22 Lac</a:t>
            </a:r>
          </a:p>
          <a:p>
            <a:r>
              <a:rPr lang="en-US" dirty="0" smtClean="0"/>
              <a:t>Government Grant = 12 – 13 Lac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latin typeface="Algerian" pitchFamily="82" charset="0"/>
              </a:rPr>
              <a:t>budget</a:t>
            </a:r>
            <a:endParaRPr lang="en-US" sz="4800" dirty="0">
              <a:solidFill>
                <a:schemeClr val="tx1"/>
              </a:solidFill>
              <a:latin typeface="Algerian" pitchFamily="82" charset="0"/>
            </a:endParaRPr>
          </a:p>
        </p:txBody>
      </p:sp>
      <p:pic>
        <p:nvPicPr>
          <p:cNvPr id="1026" name="Picture 2" descr="C:\Users\admin\Desktop\MVS\IMG-20160625-WA00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0"/>
            <a:ext cx="3962400" cy="2590800"/>
          </a:xfrm>
          <a:prstGeom prst="rect">
            <a:avLst/>
          </a:prstGeom>
          <a:noFill/>
        </p:spPr>
      </p:pic>
      <p:pic>
        <p:nvPicPr>
          <p:cNvPr id="5" name="Picture 2" descr="http://www.manovikasgujarat.org/images/7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99001" y="3200400"/>
            <a:ext cx="3911599" cy="3160267"/>
          </a:xfrm>
          <a:prstGeom prst="rect">
            <a:avLst/>
          </a:prstGeom>
          <a:noFill/>
        </p:spPr>
      </p:pic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534400" cy="5105400"/>
          </a:xfrm>
        </p:spPr>
        <p:txBody>
          <a:bodyPr/>
          <a:lstStyle/>
          <a:p>
            <a:r>
              <a:rPr lang="en-US" dirty="0" smtClean="0"/>
              <a:t>Current Students – 48</a:t>
            </a:r>
          </a:p>
          <a:p>
            <a:r>
              <a:rPr lang="en-US" dirty="0" smtClean="0"/>
              <a:t>Budget – 10 – 11 Lac</a:t>
            </a:r>
          </a:p>
          <a:p>
            <a:r>
              <a:rPr lang="en-US" dirty="0" smtClean="0"/>
              <a:t>Fully granted by Government.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lgerian" pitchFamily="82" charset="0"/>
              </a:rPr>
              <a:t/>
            </a:r>
            <a:br>
              <a:rPr lang="en-US" dirty="0" smtClean="0">
                <a:latin typeface="Algerian" pitchFamily="82" charset="0"/>
              </a:rPr>
            </a:b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Sammilit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Shikshan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Yojana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3074" name="Picture 2" descr="C:\Users\admin\Desktop\MVS\IMG-20160625-WA0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048000"/>
            <a:ext cx="5257800" cy="2957512"/>
          </a:xfrm>
          <a:prstGeom prst="rect">
            <a:avLst/>
          </a:prstGeom>
          <a:noFill/>
        </p:spPr>
      </p:pic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 smtClean="0"/>
              <a:t>Total Cattle heads:- </a:t>
            </a:r>
          </a:p>
          <a:p>
            <a:r>
              <a:rPr lang="en-US" dirty="0" smtClean="0"/>
              <a:t>Milk Cows – 14</a:t>
            </a:r>
          </a:p>
          <a:p>
            <a:r>
              <a:rPr lang="en-US" dirty="0" smtClean="0"/>
              <a:t>Total Expenses 3 – 4 Lac / yr</a:t>
            </a:r>
          </a:p>
          <a:p>
            <a:r>
              <a:rPr lang="en-US" dirty="0" smtClean="0"/>
              <a:t>Total income – 20 </a:t>
            </a:r>
            <a:r>
              <a:rPr lang="en-US" dirty="0" err="1" smtClean="0"/>
              <a:t>litres</a:t>
            </a:r>
            <a:r>
              <a:rPr lang="en-US" dirty="0" smtClean="0"/>
              <a:t> / day ,330 days.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Goshala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endParaRPr lang="en-US" dirty="0">
              <a:solidFill>
                <a:schemeClr val="tx1"/>
              </a:solidFill>
              <a:latin typeface="Algerian" pitchFamily="82" charset="0"/>
            </a:endParaRPr>
          </a:p>
        </p:txBody>
      </p:sp>
      <p:pic>
        <p:nvPicPr>
          <p:cNvPr id="1026" name="Picture 2" descr="C:\Users\admin\Desktop\MVS\activi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3352800"/>
            <a:ext cx="4343400" cy="2713023"/>
          </a:xfrm>
          <a:prstGeom prst="rect">
            <a:avLst/>
          </a:prstGeom>
          <a:noFill/>
        </p:spPr>
      </p:pic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333</TotalTime>
  <Words>734</Words>
  <Application>Microsoft Office PowerPoint</Application>
  <PresentationFormat>On-screen Show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Manovikas Charitable Trust at 20 Yrs</vt:lpstr>
      <vt:lpstr>Slide 2</vt:lpstr>
      <vt:lpstr>Mentally Retarded</vt:lpstr>
      <vt:lpstr>Slide 4</vt:lpstr>
      <vt:lpstr>Budget</vt:lpstr>
      <vt:lpstr>R.M Desai School for Deaf &amp; Mute</vt:lpstr>
      <vt:lpstr>budget</vt:lpstr>
      <vt:lpstr> Sammilit Shikshan Yojana </vt:lpstr>
      <vt:lpstr>Goshala </vt:lpstr>
      <vt:lpstr>Overall Budget</vt:lpstr>
      <vt:lpstr>          Projected expenses                   (Planned)</vt:lpstr>
      <vt:lpstr>Land - Mark  Manovikas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Manovikas Charitable Trust at 20 Yrs</dc:title>
  <dc:creator>admin</dc:creator>
  <cp:lastModifiedBy>websoftindian</cp:lastModifiedBy>
  <cp:revision>63</cp:revision>
  <dcterms:created xsi:type="dcterms:W3CDTF">2016-07-21T16:04:49Z</dcterms:created>
  <dcterms:modified xsi:type="dcterms:W3CDTF">2017-05-04T18:12:31Z</dcterms:modified>
</cp:coreProperties>
</file>